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256" r:id="rId2"/>
    <p:sldId id="278" r:id="rId3"/>
    <p:sldId id="259" r:id="rId4"/>
    <p:sldId id="273" r:id="rId5"/>
    <p:sldId id="275" r:id="rId6"/>
    <p:sldId id="279" r:id="rId7"/>
    <p:sldId id="277" r:id="rId8"/>
    <p:sldId id="257" r:id="rId9"/>
    <p:sldId id="258" r:id="rId10"/>
    <p:sldId id="274" r:id="rId11"/>
    <p:sldId id="276" r:id="rId12"/>
    <p:sldId id="260" r:id="rId13"/>
    <p:sldId id="261" r:id="rId14"/>
    <p:sldId id="262" r:id="rId15"/>
    <p:sldId id="268" r:id="rId16"/>
    <p:sldId id="263" r:id="rId17"/>
    <p:sldId id="264" r:id="rId18"/>
    <p:sldId id="265" r:id="rId19"/>
    <p:sldId id="266" r:id="rId20"/>
    <p:sldId id="267" r:id="rId21"/>
    <p:sldId id="271" r:id="rId22"/>
    <p:sldId id="270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F7C91A9-1938-0064-DDAD-A0C2D9DBA0A7}" v="17" dt="2025-11-17T11:24:18.65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545"/>
    <p:restoredTop sz="94661"/>
  </p:normalViewPr>
  <p:slideViewPr>
    <p:cSldViewPr snapToGrid="0">
      <p:cViewPr varScale="1">
        <p:scale>
          <a:sx n="86" d="100"/>
          <a:sy n="86" d="100"/>
        </p:scale>
        <p:origin x="224" y="6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est User" userId="S::urn:spo:tenantanon#6afea85d-c323-4270-b69d-a4fb3927c254::" providerId="AD" clId="Web-{FF7C91A9-1938-0064-DDAD-A0C2D9DBA0A7}"/>
    <pc:docChg chg="modSld">
      <pc:chgData name="Guest User" userId="S::urn:spo:tenantanon#6afea85d-c323-4270-b69d-a4fb3927c254::" providerId="AD" clId="Web-{FF7C91A9-1938-0064-DDAD-A0C2D9DBA0A7}" dt="2025-11-17T11:24:18.651" v="16" actId="1076"/>
      <pc:docMkLst>
        <pc:docMk/>
      </pc:docMkLst>
      <pc:sldChg chg="addSp delSp modSp">
        <pc:chgData name="Guest User" userId="S::urn:spo:tenantanon#6afea85d-c323-4270-b69d-a4fb3927c254::" providerId="AD" clId="Web-{FF7C91A9-1938-0064-DDAD-A0C2D9DBA0A7}" dt="2025-11-17T11:12:45.611" v="8" actId="1076"/>
        <pc:sldMkLst>
          <pc:docMk/>
          <pc:sldMk cId="2295593470" sldId="275"/>
        </pc:sldMkLst>
        <pc:picChg chg="add mod">
          <ac:chgData name="Guest User" userId="S::urn:spo:tenantanon#6afea85d-c323-4270-b69d-a4fb3927c254::" providerId="AD" clId="Web-{FF7C91A9-1938-0064-DDAD-A0C2D9DBA0A7}" dt="2025-11-17T11:12:45.611" v="8" actId="1076"/>
          <ac:picMkLst>
            <pc:docMk/>
            <pc:sldMk cId="2295593470" sldId="275"/>
            <ac:picMk id="3" creationId="{64112ABF-A4F7-FC0E-E0CE-B9CB91D720E7}"/>
          </ac:picMkLst>
        </pc:picChg>
        <pc:picChg chg="del">
          <ac:chgData name="Guest User" userId="S::urn:spo:tenantanon#6afea85d-c323-4270-b69d-a4fb3927c254::" providerId="AD" clId="Web-{FF7C91A9-1938-0064-DDAD-A0C2D9DBA0A7}" dt="2025-11-17T11:12:25.767" v="0"/>
          <ac:picMkLst>
            <pc:docMk/>
            <pc:sldMk cId="2295593470" sldId="275"/>
            <ac:picMk id="8" creationId="{510079C6-3B52-C1D6-E644-83FF18C8F297}"/>
          </ac:picMkLst>
        </pc:picChg>
      </pc:sldChg>
      <pc:sldChg chg="addSp delSp modSp">
        <pc:chgData name="Guest User" userId="S::urn:spo:tenantanon#6afea85d-c323-4270-b69d-a4fb3927c254::" providerId="AD" clId="Web-{FF7C91A9-1938-0064-DDAD-A0C2D9DBA0A7}" dt="2025-11-17T11:24:18.651" v="16" actId="1076"/>
        <pc:sldMkLst>
          <pc:docMk/>
          <pc:sldMk cId="3635747858" sldId="277"/>
        </pc:sldMkLst>
        <pc:picChg chg="add mod">
          <ac:chgData name="Guest User" userId="S::urn:spo:tenantanon#6afea85d-c323-4270-b69d-a4fb3927c254::" providerId="AD" clId="Web-{FF7C91A9-1938-0064-DDAD-A0C2D9DBA0A7}" dt="2025-11-17T11:24:18.651" v="16" actId="1076"/>
          <ac:picMkLst>
            <pc:docMk/>
            <pc:sldMk cId="3635747858" sldId="277"/>
            <ac:picMk id="3" creationId="{3C5C8A72-45FF-0500-0F5F-EC78D4A1E1A0}"/>
          </ac:picMkLst>
        </pc:picChg>
        <pc:picChg chg="del">
          <ac:chgData name="Guest User" userId="S::urn:spo:tenantanon#6afea85d-c323-4270-b69d-a4fb3927c254::" providerId="AD" clId="Web-{FF7C91A9-1938-0064-DDAD-A0C2D9DBA0A7}" dt="2025-11-17T11:23:44.368" v="9"/>
          <ac:picMkLst>
            <pc:docMk/>
            <pc:sldMk cId="3635747858" sldId="277"/>
            <ac:picMk id="9" creationId="{E30C38A0-DC0F-1363-1F4B-1CBD13035FAC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12C5DD-FE67-1649-93B8-1BBD40B2BCEB}" type="datetimeFigureOut">
              <a:t>11/24/25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D2563F-64C6-DF46-8FEA-54B2770E668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8244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D2563F-64C6-DF46-8FEA-54B2770E6681}" type="slidenum"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9364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D2563F-64C6-DF46-8FEA-54B2770E6681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0428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D2563F-64C6-DF46-8FEA-54B2770E6681}" type="slidenum"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3257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D2563F-64C6-DF46-8FEA-54B2770E6681}" type="slidenum"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1901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D2563F-64C6-DF46-8FEA-54B2770E6681}" type="slidenum"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6244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627526-E822-56B2-697E-ED72CCFCC8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44B441F-9BB2-618F-26F3-5558F94965A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64393D6-B0A5-2E66-D15F-F5B8E89E9A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BEAE5A-0E85-A8D9-3B1F-9A54124844F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D2563F-64C6-DF46-8FEA-54B2770E6681}" type="slidenum"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5426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D2563F-64C6-DF46-8FEA-54B2770E6681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5677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822CC-1850-2172-C3BA-5218F6EF26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07A761-F2CD-96F8-E86D-1089024ABA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39272D-F8E4-4524-9ADF-A3C997E788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A3EEE-3E5C-064F-B123-E68EA7DAF9C7}" type="datetimeFigureOut">
              <a:t>11/24/25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5F386E-7389-F00C-27FB-4192002D96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F36B54-695B-90A8-B96C-FF73A6CA4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1B816-7F67-BA45-ABC8-18742D6E15E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630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38DCE-F2A9-4C59-157B-61F1EAA94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E3AF05-39E1-6160-D599-094F970B7B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7B0B94-D6AC-7CBC-42CA-C133B4E26B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A3EEE-3E5C-064F-B123-E68EA7DAF9C7}" type="datetimeFigureOut">
              <a:t>11/24/25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DDFAA1-21AC-85B3-2292-438DD4F2C3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3D7B23-119C-145D-3DD8-A89C0E6123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1B816-7F67-BA45-ABC8-18742D6E15E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5774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86C0149-22F4-4029-59E8-FD7147D58EB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AAFC908-A7BE-48B4-BA6F-DE4C4A48BF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97C1FF-6AF4-272E-200C-9ED8CE73E3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A3EEE-3E5C-064F-B123-E68EA7DAF9C7}" type="datetimeFigureOut">
              <a:t>11/24/25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2C0383-F2F6-C20F-39DD-2BE3026BA8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11FE01-77E2-FD82-AC70-38209D2CC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1B816-7F67-BA45-ABC8-18742D6E15E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3629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276A08-D350-DC7C-8848-B17F51C3FB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08ABF9-A106-FB46-29EA-37742BC3D9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DB09E8-A1CA-8000-76D4-83C38E1511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A3EEE-3E5C-064F-B123-E68EA7DAF9C7}" type="datetimeFigureOut">
              <a:t>11/24/25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47D04D-D372-E24B-6F98-1BAB82A53C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AC9856-598D-6108-DBB2-00FEE8A8B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1B816-7F67-BA45-ABC8-18742D6E15E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0055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C5F93-D851-F877-614F-E8AB09E1FF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AFA5FA-4C19-2679-EE03-E9A5A15126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5D6C91-F50F-8968-0018-17434CEB0E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A3EEE-3E5C-064F-B123-E68EA7DAF9C7}" type="datetimeFigureOut">
              <a:t>11/24/25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4FA68F-D70E-59A7-A09E-D5CCCA6857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5676AF-A740-D349-2774-D073B7BA5F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1B816-7F67-BA45-ABC8-18742D6E15E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600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FAE41F-A370-A9AF-8806-9F3F58836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5D439E-4044-C438-4984-54FE07280A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26030C-247A-6334-F69B-8A6162A583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774715-E88B-944C-0FB0-8BE4FB2AD8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A3EEE-3E5C-064F-B123-E68EA7DAF9C7}" type="datetimeFigureOut">
              <a:t>11/24/25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349F4B-A917-624B-AABA-A933253C0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1E5BCC-EA40-F358-5CAF-24B6EDEDE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1B816-7F67-BA45-ABC8-18742D6E15E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484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A83592-7A37-C8EB-DA0A-65B22BA114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793295-8D0B-D2B7-A8DC-E2664C832E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4B0123-A51C-1104-126F-6A2A8BDF1C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08F073B-9F9D-E2B1-D6D4-9A31E6E85C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C4EA5D7-D44D-A1EC-3258-D897A227E00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F712C4D-9D27-22C0-C1AD-7E4B31752F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A3EEE-3E5C-064F-B123-E68EA7DAF9C7}" type="datetimeFigureOut">
              <a:t>11/24/25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9731B59-D6A1-FB94-697E-185309B340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8BA40E2-D1A2-4A5E-E643-C96A453C4A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1B816-7F67-BA45-ABC8-18742D6E15E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3917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E5070-757A-95FF-1543-20E8108C8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A73A528-2962-6B50-B372-84AE4A50EF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A3EEE-3E5C-064F-B123-E68EA7DAF9C7}" type="datetimeFigureOut">
              <a:t>11/24/25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BADED6-0176-831F-CBC5-9F5DD295C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B4F6FF-11DF-1C73-A0CB-D385E83675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1B816-7F67-BA45-ABC8-18742D6E15E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76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83EB6B0-323B-C3F3-9270-BA454FE1E6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A3EEE-3E5C-064F-B123-E68EA7DAF9C7}" type="datetimeFigureOut">
              <a:t>11/24/25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2269472-1FF9-4C4C-5AC8-C212F872E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A66510-5A1C-000E-F90A-ED8AEF74B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1B816-7F67-BA45-ABC8-18742D6E15E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29391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6FDDA-B08C-2BBF-B1CA-0BB9FA3596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EB173-FDD7-97CD-F629-88FEE87594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C6CBE7-9E89-742E-CABA-544066F3EA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ECDC2A-EE1A-C911-2768-5BB48D246C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A3EEE-3E5C-064F-B123-E68EA7DAF9C7}" type="datetimeFigureOut">
              <a:t>11/24/25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3E262E-6912-1191-7E80-A62B855AA5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E5EAD0-D299-71A0-23FB-D7A4BAA53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1B816-7F67-BA45-ABC8-18742D6E15E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0584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21062D-C3BF-58CC-92D4-BD085746B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529BC63-09A2-A972-6DEC-D8246DD16EE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A1A105-F58B-4CC8-9A63-EA44CD4EF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8019D1-6C3A-7E41-801D-4CDB3383CF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A3EEE-3E5C-064F-B123-E68EA7DAF9C7}" type="datetimeFigureOut">
              <a:t>11/24/25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B92792-E443-32A4-3419-4DB7EF3B5B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BC31AF-5B86-9C33-89D4-02B582BA0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1B816-7F67-BA45-ABC8-18742D6E15E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4118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E75FB8E-6BC7-CED6-A024-F33CCE02F9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DA813C-63CE-B437-DCDF-24C69D8556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AB5CA8-4D33-21E7-39B9-2B583EC9F3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60A3EEE-3E5C-064F-B123-E68EA7DAF9C7}" type="datetimeFigureOut">
              <a:t>11/24/25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9AD88E-41A1-E0EE-D22E-1B372141F2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E35375-5C13-AA6E-C795-7745AB4DB3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F31B816-7F67-BA45-ABC8-18742D6E15E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7098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sv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sv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35984D-D3E5-4BC3-6F4B-0809B00B63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603371"/>
            <a:ext cx="9144000" cy="3169994"/>
          </a:xfrm>
        </p:spPr>
        <p:txBody>
          <a:bodyPr>
            <a:normAutofit fontScale="90000"/>
          </a:bodyPr>
          <a:lstStyle/>
          <a:p>
            <a:r>
              <a:rPr lang="en-US"/>
              <a:t>Motiva Ontology: A domain model for motivational assistants in Personal Development Applications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8624C88-3DC2-49FB-3DB7-0659D7871EB7}"/>
              </a:ext>
            </a:extLst>
          </p:cNvPr>
          <p:cNvSpPr txBox="1">
            <a:spLocks/>
          </p:cNvSpPr>
          <p:nvPr/>
        </p:nvSpPr>
        <p:spPr>
          <a:xfrm>
            <a:off x="1524000" y="2084635"/>
            <a:ext cx="9144000" cy="316999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/>
              <a:t>Walkthrough and review</a:t>
            </a:r>
          </a:p>
        </p:txBody>
      </p:sp>
    </p:spTree>
    <p:extLst>
      <p:ext uri="{BB962C8B-B14F-4D97-AF65-F5344CB8AC3E}">
        <p14:creationId xmlns:p14="http://schemas.microsoft.com/office/powerpoint/2010/main" val="6512506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E9EB3BF4-A66E-D5A8-54F2-DD58C9F2AB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D4AD31-BBBF-C3DF-3CD4-8647F37D97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Current Situation and Motivation</a:t>
            </a:r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42E894D7-ADE8-0237-B78C-599A982BDE86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727364" y="2201537"/>
            <a:ext cx="9711267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sz="2400"/>
              <a:t>Existing apps: motivation logic deeply embedded → hard to reuse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sz="2400"/>
              <a:t>Desired: motivational assistant as a </a:t>
            </a:r>
            <a:r>
              <a:rPr lang="en-US" sz="2400" i="1"/>
              <a:t>reusable module</a:t>
            </a:r>
            <a:r>
              <a:rPr lang="en-US" sz="2400"/>
              <a:t>.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sz="2400"/>
              <a:t>Vision: any app can integrate motivation logic via an adapter.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kumimoji="0" lang="en-US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09089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69B6C776-6493-708B-9354-227FAFF643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1BB50-F85C-00F9-168B-0ECF405C16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182" y="603105"/>
            <a:ext cx="10515600" cy="1325563"/>
          </a:xfrm>
        </p:spPr>
        <p:txBody>
          <a:bodyPr/>
          <a:lstStyle/>
          <a:p>
            <a:r>
              <a:rPr lang="en-US"/>
              <a:t>High Level Motivational Assistant Flow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00B919A8-8CDA-6B82-8A01-3B980FD762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4165" y="2179680"/>
            <a:ext cx="11877835" cy="387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6651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252351C9-BBD3-7A50-0AC5-5C542F4088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32299-C720-5F42-176C-05B5863346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8080" y="5636"/>
            <a:ext cx="10515600" cy="705691"/>
          </a:xfrm>
        </p:spPr>
        <p:txBody>
          <a:bodyPr anchor="t"/>
          <a:lstStyle/>
          <a:p>
            <a:r>
              <a:rPr lang="en-US"/>
              <a:t>Ontology Overview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9BE76256-61FB-6EB0-3719-016714332195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626" y="502862"/>
            <a:ext cx="7479102" cy="635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800" b="1"/>
              <a:t>Main Modules:</a:t>
            </a:r>
            <a:endParaRPr lang="en-US" sz="1800"/>
          </a:p>
          <a:p>
            <a:pPr lvl="1"/>
            <a:r>
              <a:rPr lang="en-US" sz="1800" b="1"/>
              <a:t>EventRegistration</a:t>
            </a:r>
            <a:r>
              <a:rPr lang="en-US" sz="1800"/>
              <a:t>: </a:t>
            </a:r>
          </a:p>
          <a:p>
            <a:pPr lvl="2"/>
            <a:r>
              <a:rPr lang="en-US" sz="1800"/>
              <a:t>Captures user and system actions as timestamped events</a:t>
            </a:r>
          </a:p>
          <a:p>
            <a:pPr lvl="1"/>
            <a:r>
              <a:rPr lang="en-US" sz="1800" b="1"/>
              <a:t>KeySituations</a:t>
            </a:r>
            <a:r>
              <a:rPr lang="en-US" sz="1800"/>
              <a:t>: </a:t>
            </a:r>
          </a:p>
          <a:p>
            <a:pPr lvl="2"/>
            <a:r>
              <a:rPr lang="en-US" sz="1800"/>
              <a:t>Occur when one or more important events coincide.</a:t>
            </a:r>
          </a:p>
          <a:p>
            <a:pPr lvl="1"/>
            <a:r>
              <a:rPr lang="en-US" sz="1800" b="1"/>
              <a:t>AssistantActions</a:t>
            </a:r>
            <a:r>
              <a:rPr lang="en-US" sz="2200"/>
              <a:t>: </a:t>
            </a:r>
          </a:p>
          <a:p>
            <a:pPr lvl="2"/>
            <a:r>
              <a:rPr lang="en-US" sz="1800"/>
              <a:t>Delivered prompts that ecourage user action or change in behaviour such as messages, questionnaires, or toggle of mechanics</a:t>
            </a:r>
          </a:p>
          <a:p>
            <a:pPr lvl="1"/>
            <a:r>
              <a:rPr lang="en-US" sz="1800" b="1"/>
              <a:t>UserModel</a:t>
            </a:r>
            <a:r>
              <a:rPr lang="en-US" sz="1800"/>
              <a:t>: </a:t>
            </a:r>
          </a:p>
          <a:p>
            <a:pPr lvl="2"/>
            <a:r>
              <a:rPr lang="en-US" sz="1800"/>
              <a:t>Stores user traits, states and relates a single user to metrics and plans</a:t>
            </a:r>
          </a:p>
          <a:p>
            <a:pPr lvl="1"/>
            <a:r>
              <a:rPr lang="en-US" sz="1800" b="1"/>
              <a:t>Metrics</a:t>
            </a:r>
            <a:r>
              <a:rPr lang="en-US" sz="1800"/>
              <a:t>: </a:t>
            </a:r>
          </a:p>
          <a:p>
            <a:pPr lvl="2"/>
            <a:r>
              <a:rPr lang="en-US" sz="1800"/>
              <a:t>Computes measurements from events and usage.</a:t>
            </a:r>
          </a:p>
          <a:p>
            <a:pPr lvl="1"/>
            <a:r>
              <a:rPr lang="en-US" sz="1800" b="1"/>
              <a:t>Plan_and_Tasks: </a:t>
            </a:r>
          </a:p>
          <a:p>
            <a:pPr lvl="2"/>
            <a:r>
              <a:rPr lang="en-US" sz="1800"/>
              <a:t>Defines tasks blocks, repetition requirements and planned user progression</a:t>
            </a:r>
          </a:p>
          <a:p>
            <a:pPr lvl="1"/>
            <a:r>
              <a:rPr lang="en-US" sz="1800" b="1"/>
              <a:t>MotivationalMechanics</a:t>
            </a:r>
            <a:r>
              <a:rPr lang="en-US" sz="1800"/>
              <a:t>: </a:t>
            </a:r>
          </a:p>
          <a:p>
            <a:pPr lvl="2"/>
            <a:r>
              <a:rPr lang="en-US" sz="1800"/>
              <a:t>Catalog of mechanics that influence motivation.</a:t>
            </a:r>
          </a:p>
          <a:p>
            <a:pPr lvl="1"/>
            <a:r>
              <a:rPr lang="en-US" sz="1800" b="1"/>
              <a:t>UserTraits</a:t>
            </a:r>
            <a:r>
              <a:rPr lang="en-US" sz="1800"/>
              <a:t>: </a:t>
            </a:r>
          </a:p>
          <a:p>
            <a:pPr lvl="2"/>
            <a:r>
              <a:rPr lang="en-US" sz="1800"/>
              <a:t>Describes stable user characteristics and player types.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9F0DC7B-AA8F-8571-5F73-C5C01C548901}"/>
              </a:ext>
            </a:extLst>
          </p:cNvPr>
          <p:cNvSpPr txBox="1"/>
          <p:nvPr/>
        </p:nvSpPr>
        <p:spPr>
          <a:xfrm>
            <a:off x="7487728" y="698727"/>
            <a:ext cx="4071668" cy="62848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b="1"/>
              <a:t>Main relationships:</a:t>
            </a:r>
          </a:p>
          <a:p>
            <a:pPr marL="285750" lvl="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b="1"/>
              <a:t>triggers</a:t>
            </a:r>
            <a:r>
              <a:rPr lang="en-US" altLang="en-US"/>
              <a:t>: Source causes the target to occur.</a:t>
            </a:r>
          </a:p>
          <a:p>
            <a:pPr marL="285750" lvl="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b="1"/>
              <a:t>reads</a:t>
            </a:r>
            <a:r>
              <a:rPr lang="en-US" altLang="en-US"/>
              <a:t>: Target is queried to inform the source.</a:t>
            </a:r>
          </a:p>
          <a:p>
            <a:pPr marL="285750" lvl="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b="1"/>
              <a:t>considers</a:t>
            </a:r>
            <a:r>
              <a:rPr lang="en-US" altLang="en-US"/>
              <a:t>: Source uses target as an input to decide.</a:t>
            </a:r>
          </a:p>
          <a:p>
            <a:pPr marL="285750" lvl="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b="1"/>
              <a:t>selected_by</a:t>
            </a:r>
            <a:r>
              <a:rPr lang="en-US" altLang="en-US"/>
              <a:t>: Mechanic choice depends on the target weights.</a:t>
            </a:r>
          </a:p>
          <a:p>
            <a:pPr marL="285750" lvl="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b="1"/>
              <a:t>maps</a:t>
            </a:r>
            <a:r>
              <a:rPr lang="en-US" altLang="en-US"/>
              <a:t>: Links two classes and describes the strength of their relationship</a:t>
            </a:r>
          </a:p>
          <a:p>
            <a:pPr marL="285750" lvl="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b="1"/>
              <a:t>toggles</a:t>
            </a:r>
            <a:r>
              <a:rPr lang="en-US" altLang="en-US"/>
              <a:t>: Enables or disables a mechanic or feature.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756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1F634F-E9C4-98B6-A99F-AE3BAE92A2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84CCAE-0ECD-53C1-FF1E-0C22879157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55850" y="0"/>
            <a:ext cx="3136150" cy="1325563"/>
          </a:xfrm>
        </p:spPr>
        <p:txBody>
          <a:bodyPr/>
          <a:lstStyle/>
          <a:p>
            <a:r>
              <a:rPr lang="en-US"/>
              <a:t>UserModel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A0C7A678-EC24-7DB1-91B7-8746024F10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40424" y="1136411"/>
            <a:ext cx="9251576" cy="572158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387ABF7-A50B-8A7A-0538-C874751296F1}"/>
              </a:ext>
            </a:extLst>
          </p:cNvPr>
          <p:cNvSpPr txBox="1"/>
          <p:nvPr/>
        </p:nvSpPr>
        <p:spPr>
          <a:xfrm>
            <a:off x="224867" y="2676129"/>
            <a:ext cx="2669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Holds Usertraits (Static)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0C5C0C-27C9-4EC5-743D-17DD8B5488C1}"/>
              </a:ext>
            </a:extLst>
          </p:cNvPr>
          <p:cNvSpPr txBox="1"/>
          <p:nvPr/>
        </p:nvSpPr>
        <p:spPr>
          <a:xfrm>
            <a:off x="224867" y="3674039"/>
            <a:ext cx="2669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Holds UserState (Dynamic)</a:t>
            </a:r>
          </a:p>
        </p:txBody>
      </p:sp>
    </p:spTree>
    <p:extLst>
      <p:ext uri="{BB962C8B-B14F-4D97-AF65-F5344CB8AC3E}">
        <p14:creationId xmlns:p14="http://schemas.microsoft.com/office/powerpoint/2010/main" val="25101196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D169DA-2C1D-B8F0-199C-5A1A6B8060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CA326B-DCDC-5E47-6ED2-B55326D75A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334" y="130289"/>
            <a:ext cx="10515600" cy="1325563"/>
          </a:xfrm>
        </p:spPr>
        <p:txBody>
          <a:bodyPr/>
          <a:lstStyle/>
          <a:p>
            <a:r>
              <a:rPr lang="en-US"/>
              <a:t>UserTraits and Mapping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516DF91-453A-A61A-DAA6-1E813C7A3F08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03739" y="1392398"/>
            <a:ext cx="6779194" cy="45286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b="1"/>
              <a:t>Traits:</a:t>
            </a:r>
            <a:endParaRPr lang="en-US" sz="2000"/>
          </a:p>
          <a:p>
            <a:pPr lvl="1"/>
            <a:r>
              <a:rPr lang="en-US" sz="2000"/>
              <a:t>Hexad player types + cognitive/behavioral traits</a:t>
            </a:r>
          </a:p>
          <a:p>
            <a:pPr lvl="1"/>
            <a:r>
              <a:rPr lang="en-US" sz="2000"/>
              <a:t>UserTraitWeight ∈ [0–1]</a:t>
            </a:r>
          </a:p>
          <a:p>
            <a:pPr lvl="1"/>
            <a:r>
              <a:rPr lang="en-US" sz="2000"/>
              <a:t>MechanicTraitWeight ∈ [–1–1]</a:t>
            </a:r>
          </a:p>
          <a:p>
            <a:r>
              <a:rPr lang="en-US" sz="2000" b="1"/>
              <a:t>Example:</a:t>
            </a:r>
            <a:br>
              <a:rPr lang="en-US" sz="2000"/>
            </a:br>
            <a:r>
              <a:rPr lang="en-US" sz="2000"/>
              <a:t>Level &amp; XP system → Achiever </a:t>
            </a:r>
          </a:p>
          <a:p>
            <a:pPr lvl="1"/>
            <a:r>
              <a:rPr lang="en-US" sz="2000"/>
              <a:t>weight 0.8</a:t>
            </a:r>
          </a:p>
          <a:p>
            <a:pPr marL="457200" lvl="1" indent="0">
              <a:buNone/>
            </a:pPr>
            <a:r>
              <a:rPr lang="en-US" sz="2000"/>
              <a:t>-&gt;means that the Achiever Player type will respond and be motivated by the Level &amp; XP system with a strength of 0.8</a:t>
            </a:r>
          </a:p>
          <a:p>
            <a:pPr marL="0" indent="0">
              <a:buNone/>
            </a:pPr>
            <a:endParaRPr lang="en-US" sz="2000"/>
          </a:p>
          <a:p>
            <a:endParaRPr lang="en-US" sz="2000"/>
          </a:p>
          <a:p>
            <a:endParaRPr lang="en-US" sz="2000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4226829E-EC83-43E6-4052-D736ACD3CE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4788719"/>
            <a:ext cx="6375400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New traits can be added to fit the </a:t>
            </a:r>
            <a:r>
              <a:rPr kumimoji="0" lang="en-US" altLang="en-US" sz="20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specific domain or target population</a:t>
            </a:r>
            <a:b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e.g., health behavior traits, learning styles, or other dispositions.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7455F606-0D07-4FA0-64C6-E3E029B03F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98434" y="0"/>
            <a:ext cx="45935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7261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EC0354-BA99-6D25-B749-AF34C16AFB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E7FB96FD-565C-E14A-D6F6-135332C704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9266" y="968717"/>
            <a:ext cx="12073467" cy="585541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C27B55C-8A98-C111-7A29-91DE597A4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87513"/>
            <a:ext cx="10515600" cy="1325563"/>
          </a:xfrm>
        </p:spPr>
        <p:txBody>
          <a:bodyPr/>
          <a:lstStyle/>
          <a:p>
            <a:r>
              <a:rPr lang="en-US"/>
              <a:t>MotivationalMechanics (Catalog)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990C6AAE-9A7C-218E-6675-390B9E6FDED8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0801" y="995836"/>
            <a:ext cx="3606800" cy="25494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/>
              <a:t> 10 categories with one mechanic each as example</a:t>
            </a:r>
          </a:p>
          <a:p>
            <a:r>
              <a:rPr lang="en-US" sz="2400"/>
              <a:t>MechanicTraitWeight maps a mechanic to usertrait and gives it a weight</a:t>
            </a:r>
          </a:p>
        </p:txBody>
      </p:sp>
    </p:spTree>
    <p:extLst>
      <p:ext uri="{BB962C8B-B14F-4D97-AF65-F5344CB8AC3E}">
        <p14:creationId xmlns:p14="http://schemas.microsoft.com/office/powerpoint/2010/main" val="37017805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8C5838-3272-5306-57AE-4E376A49F4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F793CB-EE2F-21CB-06EF-F1A5CAEFA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Plan and Tasks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3849D25F-3AC1-1FFF-CE2F-CBC690429977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844325" y="1524489"/>
            <a:ext cx="8393370" cy="20129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r>
              <a:rPr lang="en-US" sz="2400" b="1"/>
              <a:t>Purpose:</a:t>
            </a:r>
            <a:br>
              <a:rPr lang="en-US" sz="2400"/>
            </a:br>
            <a:r>
              <a:rPr lang="en-US" sz="2400"/>
              <a:t>Defines progression timeline, difficulty curve, tasks and baseline goals for the user.</a:t>
            </a:r>
          </a:p>
          <a:p>
            <a:pPr marL="0" indent="0">
              <a:buNone/>
            </a:pPr>
            <a:endParaRPr lang="en-US" sz="2400"/>
          </a:p>
          <a:p>
            <a:pPr marL="0" indent="0">
              <a:buNone/>
            </a:pPr>
            <a:r>
              <a:rPr lang="en-US" sz="2400"/>
              <a:t>Serve as base for adherence calculation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EC428CDA-209F-9E59-BD8D-6BCFBE79F4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" y="4227285"/>
            <a:ext cx="12184631" cy="2608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4059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DBC9D2-42AB-F2D8-36A0-683E042159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43A368-D591-B4E1-32EB-1701A27898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321582"/>
            <a:ext cx="4521958" cy="1370740"/>
          </a:xfrm>
        </p:spPr>
        <p:txBody>
          <a:bodyPr anchor="t"/>
          <a:lstStyle/>
          <a:p>
            <a:r>
              <a:rPr lang="en-US"/>
              <a:t>EventRegistration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248C2CE2-DAC4-B8B5-77BD-5A6C4E178B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70184" y="1113560"/>
            <a:ext cx="7421816" cy="574444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18D1BF-A9E5-2406-283B-0880D3DD11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372" y="1164703"/>
            <a:ext cx="3979369" cy="5642153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Provides system events that happen without user action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User events when user interacts with application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Events are logged in event collection over time</a:t>
            </a:r>
          </a:p>
          <a:p>
            <a:pPr mar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9213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7DC949-5351-A2BF-337C-2D5BEDD686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62B8C-C7DB-6F76-611A-B874EE6E2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540" y="241907"/>
            <a:ext cx="3453320" cy="618705"/>
          </a:xfrm>
        </p:spPr>
        <p:txBody>
          <a:bodyPr anchor="t">
            <a:normAutofit fontScale="90000"/>
          </a:bodyPr>
          <a:lstStyle/>
          <a:p>
            <a:r>
              <a:rPr lang="en-US"/>
              <a:t>KeySituations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3E03A011-86C6-03FB-05FF-720A03C07E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62400" y="970369"/>
            <a:ext cx="8229600" cy="5887631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AA884AD-5831-7A8F-E693-8B522FB363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4044" y="1006952"/>
            <a:ext cx="3453320" cy="5642153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Are derived from events and define important moments like</a:t>
            </a:r>
          </a:p>
          <a:p>
            <a:pPr marL="0" indent="0">
              <a:buNone/>
            </a:pPr>
            <a:r>
              <a:rPr lang="en-US"/>
              <a:t>-First login</a:t>
            </a:r>
          </a:p>
          <a:p>
            <a:pPr marL="0" indent="0">
              <a:buNone/>
            </a:pPr>
            <a:r>
              <a:rPr lang="en-US"/>
              <a:t>-Session ended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Are composed or one or more events</a:t>
            </a:r>
          </a:p>
          <a:p>
            <a:pPr marL="0" indent="0">
              <a:buNone/>
            </a:pPr>
            <a:r>
              <a:rPr lang="en-US"/>
              <a:t>For example: End of Session and end of first week</a:t>
            </a:r>
          </a:p>
        </p:txBody>
      </p:sp>
    </p:spTree>
    <p:extLst>
      <p:ext uri="{BB962C8B-B14F-4D97-AF65-F5344CB8AC3E}">
        <p14:creationId xmlns:p14="http://schemas.microsoft.com/office/powerpoint/2010/main" val="19474970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729EEE-024D-9C56-1E81-B818B6E9D8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E056F7-5213-6EC6-3882-7A2AA7A12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Metrics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7D1EC068-5FFC-9477-6B6F-33B704343420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2763957"/>
            <a:ext cx="6146260" cy="15081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Base class: Metric(timestamp, value)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kumimoji="0" lang="en-US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Computed from event data using Goal–Question–Metric logic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5947F1CF-D6AB-CEE2-403A-D60ACB473C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06988" y="92075"/>
            <a:ext cx="41656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72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9F0319-BFBA-B8BB-FC77-85C4F56CB8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4120"/>
            <a:ext cx="10515600" cy="634051"/>
          </a:xfrm>
        </p:spPr>
        <p:txBody>
          <a:bodyPr anchor="t">
            <a:normAutofit fontScale="90000"/>
          </a:bodyPr>
          <a:lstStyle/>
          <a:p>
            <a:r>
              <a:rPr lang="en-US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F7C6FB-6BDE-3EE9-D2D2-CEA0647C2C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9603" y="1092715"/>
            <a:ext cx="7206226" cy="5325034"/>
          </a:xfrm>
        </p:spPr>
        <p:txBody>
          <a:bodyPr>
            <a:normAutofit fontScale="92500" lnSpcReduction="10000"/>
          </a:bodyPr>
          <a:lstStyle/>
          <a:p>
            <a:r>
              <a:rPr lang="en-US"/>
              <a:t>What is a </a:t>
            </a:r>
            <a:r>
              <a:rPr lang="en-US" b="1"/>
              <a:t>Personal Development Application (PA)</a:t>
            </a:r>
          </a:p>
          <a:p>
            <a:pPr lvl="1"/>
            <a:r>
              <a:rPr lang="en-US"/>
              <a:t>Application that supports users in improving habits, skills and well being</a:t>
            </a:r>
          </a:p>
          <a:p>
            <a:pPr lvl="1"/>
            <a:r>
              <a:rPr lang="en-US"/>
              <a:t>Provides interactive lessons or content around a certain personal development domain</a:t>
            </a:r>
          </a:p>
          <a:p>
            <a:r>
              <a:rPr lang="en-US" b="1"/>
              <a:t>Users often lose motivation and discipline over time </a:t>
            </a:r>
          </a:p>
          <a:p>
            <a:r>
              <a:rPr lang="en-US"/>
              <a:t>What does the </a:t>
            </a:r>
            <a:r>
              <a:rPr lang="en-US" b="1"/>
              <a:t>Motivational Assistant (MA) </a:t>
            </a:r>
            <a:r>
              <a:rPr lang="en-US"/>
              <a:t>do</a:t>
            </a:r>
          </a:p>
          <a:p>
            <a:pPr lvl="1"/>
            <a:r>
              <a:rPr lang="en-US"/>
              <a:t>Helps the user stay engaged and motivated by providing different gamification mechanics</a:t>
            </a:r>
          </a:p>
          <a:p>
            <a:pPr lvl="1"/>
            <a:r>
              <a:rPr lang="en-US"/>
              <a:t>Uses personalized messages and features like progress tracking, challenges and rewards</a:t>
            </a:r>
          </a:p>
          <a:p>
            <a:pPr lvl="1"/>
            <a:r>
              <a:rPr lang="en-US"/>
              <a:t>Keeps a user model containing:</a:t>
            </a:r>
          </a:p>
          <a:p>
            <a:pPr lvl="2"/>
            <a:r>
              <a:rPr lang="en-US"/>
              <a:t>State (dynamic)</a:t>
            </a:r>
          </a:p>
          <a:p>
            <a:pPr lvl="2"/>
            <a:r>
              <a:rPr lang="en-US"/>
              <a:t>Traits (static)	</a:t>
            </a:r>
          </a:p>
          <a:p>
            <a:pPr lvl="2"/>
            <a:endParaRPr lang="en-US"/>
          </a:p>
          <a:p>
            <a:endParaRPr lang="en-US"/>
          </a:p>
        </p:txBody>
      </p:sp>
      <p:pic>
        <p:nvPicPr>
          <p:cNvPr id="6" name="Picture 5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950312B7-ECAA-0606-8F7E-0CC7EFA2AA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5272" y="349133"/>
            <a:ext cx="1977124" cy="3516781"/>
          </a:xfrm>
          <a:prstGeom prst="rect">
            <a:avLst/>
          </a:prstGeom>
        </p:spPr>
      </p:pic>
      <p:pic>
        <p:nvPicPr>
          <p:cNvPr id="8" name="Picture 7" descr="A close-up of a plant&#10;&#10;AI-generated content may be incorrect.">
            <a:extLst>
              <a:ext uri="{FF2B5EF4-FFF2-40B4-BE49-F238E27FC236}">
                <a16:creationId xmlns:a16="http://schemas.microsoft.com/office/drawing/2014/main" id="{E6F03F34-E399-DF26-D753-FAD694F676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5829" y="3908123"/>
            <a:ext cx="1162394" cy="2652063"/>
          </a:xfrm>
          <a:prstGeom prst="rect">
            <a:avLst/>
          </a:prstGeom>
        </p:spPr>
      </p:pic>
      <p:pic>
        <p:nvPicPr>
          <p:cNvPr id="10" name="Picture 9" descr="A green leafy plant with white background&#10;&#10;AI-generated content may be incorrect.">
            <a:extLst>
              <a:ext uri="{FF2B5EF4-FFF2-40B4-BE49-F238E27FC236}">
                <a16:creationId xmlns:a16="http://schemas.microsoft.com/office/drawing/2014/main" id="{6D239B21-8DD1-2F2C-BACD-DE70F6A31A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2256" y="3908123"/>
            <a:ext cx="1139901" cy="2600744"/>
          </a:xfrm>
          <a:prstGeom prst="rect">
            <a:avLst/>
          </a:prstGeom>
        </p:spPr>
      </p:pic>
      <p:pic>
        <p:nvPicPr>
          <p:cNvPr id="12" name="Picture 11" descr="A bunch of flowers with green leaves&#10;&#10;AI-generated content may be incorrect.">
            <a:extLst>
              <a:ext uri="{FF2B5EF4-FFF2-40B4-BE49-F238E27FC236}">
                <a16:creationId xmlns:a16="http://schemas.microsoft.com/office/drawing/2014/main" id="{719A08A5-5325-4588-F104-4956FCF591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93884" y="3908123"/>
            <a:ext cx="1139901" cy="2600744"/>
          </a:xfrm>
          <a:prstGeom prst="rect">
            <a:avLst/>
          </a:prstGeom>
        </p:spPr>
      </p:pic>
      <p:pic>
        <p:nvPicPr>
          <p:cNvPr id="9" name="Picture 8" descr="A cartoon of a family with a map&#10;&#10;AI-generated content may be incorrect.">
            <a:extLst>
              <a:ext uri="{FF2B5EF4-FFF2-40B4-BE49-F238E27FC236}">
                <a16:creationId xmlns:a16="http://schemas.microsoft.com/office/drawing/2014/main" id="{44807ED5-E48D-6EEB-E507-71355521B9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60189" y="349133"/>
            <a:ext cx="1977124" cy="3516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5908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B55048-A526-D5A3-C4A5-B14CD9837B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B162F6-DEC8-7636-D155-422916D660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643" y="164424"/>
            <a:ext cx="10515600" cy="606541"/>
          </a:xfrm>
        </p:spPr>
        <p:txBody>
          <a:bodyPr>
            <a:normAutofit fontScale="90000"/>
          </a:bodyPr>
          <a:lstStyle/>
          <a:p>
            <a:r>
              <a:rPr lang="en-US"/>
              <a:t>AssistantActions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6F4C5EA5-B118-7481-5C3D-259F78A5C525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335643" y="1048035"/>
            <a:ext cx="11390192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An action targeting the user and prompting interaction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lang="en-US" altLang="en-US" sz="240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Can be a questionnaire, an alert message or turning on/off a motivational mechanic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B42E5A58-9CC2-FB32-4263-D815D8A1C7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5975" y="2743201"/>
            <a:ext cx="11860434" cy="4098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9871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2DDEB492-5C09-D509-0DFD-45797D97D3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95BA0-5D18-C309-C296-E911DE9168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87513"/>
            <a:ext cx="10515600" cy="1325563"/>
          </a:xfrm>
        </p:spPr>
        <p:txBody>
          <a:bodyPr/>
          <a:lstStyle/>
          <a:p>
            <a:r>
              <a:rPr lang="en-US"/>
              <a:t>Relationships</a:t>
            </a:r>
          </a:p>
        </p:txBody>
      </p:sp>
      <p:pic>
        <p:nvPicPr>
          <p:cNvPr id="64" name="Graphic 63">
            <a:extLst>
              <a:ext uri="{FF2B5EF4-FFF2-40B4-BE49-F238E27FC236}">
                <a16:creationId xmlns:a16="http://schemas.microsoft.com/office/drawing/2014/main" id="{AB533847-2647-2505-B73C-5FEFA75BAE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76400" y="428281"/>
            <a:ext cx="10515600" cy="6429719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8E618F53-215E-9C05-0990-C5E057B96D54}"/>
              </a:ext>
            </a:extLst>
          </p:cNvPr>
          <p:cNvSpPr txBox="1"/>
          <p:nvPr/>
        </p:nvSpPr>
        <p:spPr>
          <a:xfrm>
            <a:off x="234399" y="5695865"/>
            <a:ext cx="17183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Highlighted adaption pipeline</a:t>
            </a:r>
          </a:p>
        </p:txBody>
      </p:sp>
    </p:spTree>
    <p:extLst>
      <p:ext uri="{BB962C8B-B14F-4D97-AF65-F5344CB8AC3E}">
        <p14:creationId xmlns:p14="http://schemas.microsoft.com/office/powerpoint/2010/main" val="4244786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03C836C2-B9D1-5066-7667-C1865EE3FF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57AB0-8CED-B6D1-F8AA-1994E8E439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554" y="38839"/>
            <a:ext cx="10515600" cy="1325563"/>
          </a:xfrm>
        </p:spPr>
        <p:txBody>
          <a:bodyPr/>
          <a:lstStyle/>
          <a:p>
            <a:r>
              <a:rPr lang="en-US"/>
              <a:t>Decision and Monitoring Pipeline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362D07A1-1B0C-4067-C497-553A47CB07AC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341512" y="1290023"/>
            <a:ext cx="11177954" cy="51296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b="1"/>
              <a:t>Flow of Interaction and Adaptation</a:t>
            </a:r>
          </a:p>
          <a:p>
            <a:r>
              <a:rPr lang="en-US" sz="2400" b="1"/>
              <a:t>Overview:</a:t>
            </a:r>
            <a:br>
              <a:rPr lang="en-US" sz="2400"/>
            </a:br>
            <a:r>
              <a:rPr lang="en-US" sz="2400"/>
              <a:t>The system continuously monitors the user and reacts trigger relationships</a:t>
            </a:r>
          </a:p>
          <a:p>
            <a:r>
              <a:rPr lang="en-US" sz="2400" b="1"/>
              <a:t>Flow:</a:t>
            </a:r>
            <a:endParaRPr lang="en-US" sz="2400"/>
          </a:p>
          <a:p>
            <a:pPr lvl="1"/>
            <a:r>
              <a:rPr lang="en-US" sz="2000" b="1"/>
              <a:t>User performs actions</a:t>
            </a:r>
            <a:r>
              <a:rPr lang="en-US" sz="2000"/>
              <a:t> → captured as </a:t>
            </a:r>
            <a:r>
              <a:rPr lang="en-US" sz="2000" b="1"/>
              <a:t>Events</a:t>
            </a:r>
            <a:endParaRPr lang="en-US" sz="2000"/>
          </a:p>
          <a:p>
            <a:pPr lvl="1"/>
            <a:r>
              <a:rPr lang="en-US" sz="2000" b="1"/>
              <a:t>Events trigger KeySituations</a:t>
            </a:r>
            <a:r>
              <a:rPr lang="en-US" sz="2000"/>
              <a:t> (e.g., task finished, challenge posed)</a:t>
            </a:r>
          </a:p>
          <a:p>
            <a:pPr lvl="1"/>
            <a:r>
              <a:rPr lang="en-US" sz="2000" b="1"/>
              <a:t>KeySituations update Metrics</a:t>
            </a:r>
            <a:r>
              <a:rPr lang="en-US" sz="2000"/>
              <a:t> (adherence, engagement, usage rate)</a:t>
            </a:r>
          </a:p>
          <a:p>
            <a:pPr lvl="1"/>
            <a:r>
              <a:rPr lang="en-US" sz="2000" b="1"/>
              <a:t>Metrics inform decision logic</a:t>
            </a:r>
            <a:r>
              <a:rPr lang="en-US" sz="2000"/>
              <a:t> to adapt Mechanics or Actions and Score and select MotivationalMechanics.</a:t>
            </a:r>
          </a:p>
          <a:p>
            <a:pPr lvl="1"/>
            <a:r>
              <a:rPr lang="en-US" sz="2000" b="1"/>
              <a:t>Deliver an Action </a:t>
            </a:r>
            <a:r>
              <a:rPr lang="en-US" sz="2000"/>
              <a:t>(message/questionnaire/toggle) via the chosen mechanic</a:t>
            </a:r>
          </a:p>
          <a:p>
            <a:pPr lvl="1"/>
            <a:r>
              <a:rPr lang="en-US" sz="2000" b="1"/>
              <a:t>Learn </a:t>
            </a:r>
            <a:r>
              <a:rPr lang="en-US" sz="2000"/>
              <a:t>by Updating engagement Merics (e.g., MechanicUsageRate). Smooth over time.</a:t>
            </a:r>
          </a:p>
          <a:p>
            <a:r>
              <a:rPr lang="en-US" sz="2400" b="1"/>
              <a:t>Outcome:</a:t>
            </a:r>
            <a:br>
              <a:rPr lang="en-US" sz="2400"/>
            </a:br>
            <a:r>
              <a:rPr lang="en-US" sz="2400"/>
              <a:t>A event driven feedback pipeline where user behavior drives metric updates,</a:t>
            </a:r>
            <a:br>
              <a:rPr lang="en-US" sz="2400"/>
            </a:br>
            <a:r>
              <a:rPr lang="en-US" sz="2400"/>
              <a:t>and metrics determine personalized motivational responses.</a:t>
            </a:r>
          </a:p>
        </p:txBody>
      </p:sp>
    </p:spTree>
    <p:extLst>
      <p:ext uri="{BB962C8B-B14F-4D97-AF65-F5344CB8AC3E}">
        <p14:creationId xmlns:p14="http://schemas.microsoft.com/office/powerpoint/2010/main" val="38817689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F06D7A-E8AE-30DE-81A0-CDAD9EABCB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AFDFA8-3460-B529-6DD5-8A33F1E44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677" y="496757"/>
            <a:ext cx="10515600" cy="1325563"/>
          </a:xfrm>
        </p:spPr>
        <p:txBody>
          <a:bodyPr/>
          <a:lstStyle/>
          <a:p>
            <a:r>
              <a:rPr lang="en-US"/>
              <a:t>Motivational Assistant Concept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57CCEDBA-AFFB-9DA5-A593-0993790B0872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43478" y="2089626"/>
            <a:ext cx="10233070" cy="4154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400" b="1">
                <a:latin typeface="Arial" panose="020B0604020202020204" pitchFamily="34" charset="0"/>
                <a:cs typeface="Arial" panose="020B0604020202020204" pitchFamily="34" charset="0"/>
              </a:rPr>
              <a:t>Core Pipeline: </a:t>
            </a:r>
            <a:r>
              <a:rPr kumimoji="0" lang="en-US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4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measure → decide → deliver </a:t>
            </a:r>
            <a:endParaRPr lang="en-US" sz="2400" b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sz="2400" b="1"/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400" b="1"/>
              <a:t>Purpose</a:t>
            </a:r>
            <a:br>
              <a:rPr lang="en-US" sz="2400"/>
            </a:br>
            <a:r>
              <a:rPr lang="en-US" sz="2400"/>
              <a:t>Maintain engagement and habit formation through adaptive feedback without overloading user.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sz="2400"/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400" b="1">
                <a:latin typeface="Arial" panose="020B0604020202020204" pitchFamily="34" charset="0"/>
              </a:rPr>
              <a:t>Guardrails</a:t>
            </a:r>
            <a:r>
              <a:rPr lang="en-US" altLang="en-US" sz="2400">
                <a:latin typeface="Arial" panose="020B0604020202020204" pitchFamily="34" charset="0"/>
              </a:rPr>
              <a:t>:</a:t>
            </a: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en-US" sz="2400"/>
              <a:t>Temporal smoothing for consistent adaptation</a:t>
            </a: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en-US" sz="2400"/>
              <a:t>Provenance ensures continuity with baseline profiles</a:t>
            </a: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en-US" sz="2400"/>
              <a:t>Deactivate mechanics with low observed usage despite trait fit</a:t>
            </a: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en-US" sz="2400"/>
              <a:t>Continuous recalibration from recent metrics</a:t>
            </a:r>
            <a:endParaRPr lang="en-US" altLang="en-US" sz="240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85249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22F377-2FD8-849D-EC7A-3472A74CBE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C1EF5E-4C5E-3AB4-45DA-43069FEDEA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862" y="298623"/>
            <a:ext cx="10515600" cy="1325563"/>
          </a:xfrm>
        </p:spPr>
        <p:txBody>
          <a:bodyPr/>
          <a:lstStyle/>
          <a:p>
            <a:r>
              <a:rPr lang="en-US"/>
              <a:t>Context and Scope</a:t>
            </a:r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2896DC0D-0950-B407-8FF4-90A169B4495A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60862" y="1327176"/>
            <a:ext cx="9711267" cy="51398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400"/>
              <a:t>The Motivational Assistant works as a Modular Plugin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sz="2400"/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sz="2400"/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000">
                <a:latin typeface="Arial" panose="020B0604020202020204" pitchFamily="34" charset="0"/>
              </a:rPr>
              <a:t>The </a:t>
            </a:r>
            <a:r>
              <a:rPr lang="en-US" altLang="en-US" sz="2000" b="1">
                <a:latin typeface="Arial" panose="020B0604020202020204" pitchFamily="34" charset="0"/>
              </a:rPr>
              <a:t>Motivational Assistant (MA)</a:t>
            </a:r>
            <a:r>
              <a:rPr lang="en-US" altLang="en-US" sz="2000">
                <a:latin typeface="Arial" panose="020B0604020202020204" pitchFamily="34" charset="0"/>
              </a:rPr>
              <a:t> is a standalone codebase/app/module that is separated from the base system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000">
                <a:latin typeface="Arial" panose="020B0604020202020204" pitchFamily="34" charset="0"/>
              </a:rPr>
              <a:t>The </a:t>
            </a:r>
            <a:r>
              <a:rPr lang="en-US" altLang="en-US" sz="2000" b="1">
                <a:latin typeface="Arial" panose="020B0604020202020204" pitchFamily="34" charset="0"/>
              </a:rPr>
              <a:t>Personal Development Application (PA) </a:t>
            </a:r>
            <a:r>
              <a:rPr lang="en-US" altLang="en-US" sz="2000">
                <a:latin typeface="Arial" panose="020B0604020202020204" pitchFamily="34" charset="0"/>
              </a:rPr>
              <a:t>delivers content, lessons, or activities to the user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sz="2000">
              <a:latin typeface="Arial" panose="020B0604020202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altLang="en-US" sz="2000">
              <a:latin typeface="Arial" panose="020B0604020202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000">
                <a:latin typeface="Arial" panose="020B0604020202020204" pitchFamily="34" charset="0"/>
              </a:rPr>
              <a:t>The MA can be </a:t>
            </a:r>
            <a:r>
              <a:rPr lang="en-US" altLang="en-US" sz="2000" i="1">
                <a:latin typeface="Arial" panose="020B0604020202020204" pitchFamily="34" charset="0"/>
              </a:rPr>
              <a:t>attached</a:t>
            </a:r>
            <a:r>
              <a:rPr lang="en-US" altLang="en-US" sz="2000">
                <a:latin typeface="Arial" panose="020B0604020202020204" pitchFamily="34" charset="0"/>
              </a:rPr>
              <a:t> to different applications via a plugin-like architecture.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000">
                <a:latin typeface="Arial" panose="020B0604020202020204" pitchFamily="34" charset="0"/>
              </a:rPr>
              <a:t>Implementation of the plugin-like architecture differs for different use cases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sz="2400"/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sz="2400"/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sz="2400"/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kumimoji="0" lang="en-US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52300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98DC64-D62E-EAF3-222C-9BB50CD412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70339-1DCF-52E3-62CB-958C4C1621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53009"/>
            <a:ext cx="10515600" cy="1325563"/>
          </a:xfrm>
        </p:spPr>
        <p:txBody>
          <a:bodyPr/>
          <a:lstStyle/>
          <a:p>
            <a:r>
              <a:rPr lang="en-US"/>
              <a:t>High Level System Architecture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3098220A-C303-0950-9914-79D8CF7DDE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515" y="1172554"/>
            <a:ext cx="12174485" cy="4991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5934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31483-5CF2-F21B-B8EC-570AF8EF8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FC568F-8B8E-4025-BE35-973CC01C8B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92126"/>
            <a:ext cx="10515600" cy="4351338"/>
          </a:xfrm>
        </p:spPr>
        <p:txBody>
          <a:bodyPr/>
          <a:lstStyle/>
          <a:p>
            <a:r>
              <a:rPr lang="en-US"/>
              <a:t>We define a domain model for a motivational assistant as an ontology</a:t>
            </a:r>
          </a:p>
          <a:p>
            <a:r>
              <a:rPr lang="en-US"/>
              <a:t>Reuse existing ontologies</a:t>
            </a:r>
          </a:p>
          <a:p>
            <a:r>
              <a:rPr lang="en-US"/>
              <a:t>Existing ontologies lack domain generalization and practical use for developers</a:t>
            </a:r>
          </a:p>
          <a:p>
            <a:r>
              <a:rPr lang="en-US"/>
              <a:t>We provide:</a:t>
            </a:r>
          </a:p>
          <a:p>
            <a:pPr lvl="1"/>
            <a:r>
              <a:rPr lang="en-US"/>
              <a:t>Implementation focused guidelines and vocabulary for developers</a:t>
            </a:r>
          </a:p>
          <a:p>
            <a:pPr lvl="1"/>
            <a:r>
              <a:rPr lang="en-US"/>
              <a:t>Provide vocabulary for designers</a:t>
            </a:r>
          </a:p>
          <a:p>
            <a:pPr lvl="1"/>
            <a:r>
              <a:rPr lang="en-US"/>
              <a:t>Evaluation of an MA to their PA or to evaluate their already existing MA </a:t>
            </a:r>
          </a:p>
          <a:p>
            <a:pPr mar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268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7E6A7D-8A4E-34AD-A76E-8578C5B059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AB817E-9CD6-AE3C-D3E1-ABC9383CD8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0" y="34061"/>
            <a:ext cx="6705600" cy="1325563"/>
          </a:xfrm>
        </p:spPr>
        <p:txBody>
          <a:bodyPr/>
          <a:lstStyle/>
          <a:p>
            <a:r>
              <a:rPr lang="en-US"/>
              <a:t>High Level Modular Ontology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3C5C8A72-45FF-0500-0F5F-EC78D4A1E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0813" y="696023"/>
            <a:ext cx="10975544" cy="6133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7478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94DE6-C660-0DDD-BB07-16D534C8A8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5946" y="1375778"/>
            <a:ext cx="10515600" cy="1325563"/>
          </a:xfrm>
        </p:spPr>
        <p:txBody>
          <a:bodyPr/>
          <a:lstStyle/>
          <a:p>
            <a:r>
              <a:rPr lang="en-US"/>
              <a:t>Motivation and Research Gap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12D1EF40-F9D0-92B8-42C8-0E65270226F9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975946" y="2522088"/>
            <a:ext cx="10240108" cy="27418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b="1"/>
              <a:t>Problem:</a:t>
            </a:r>
            <a:endParaRPr lang="en-US" sz="2400"/>
          </a:p>
          <a:p>
            <a:pPr lvl="1"/>
            <a:r>
              <a:rPr lang="en-US"/>
              <a:t>Existing gamification ontologies are too abstract or too domain/ application specific </a:t>
            </a:r>
          </a:p>
          <a:p>
            <a:pPr lvl="1"/>
            <a:r>
              <a:rPr lang="en-US"/>
              <a:t>Developers lack reusable, implementation-oriented models</a:t>
            </a:r>
          </a:p>
          <a:p>
            <a:r>
              <a:rPr lang="en-US" sz="2400" b="1"/>
              <a:t>Need:</a:t>
            </a:r>
            <a:endParaRPr lang="en-US" sz="2400"/>
          </a:p>
          <a:p>
            <a:pPr lvl="1"/>
            <a:r>
              <a:rPr lang="en-US"/>
              <a:t>Modular, domain-agnostic ontology powering the design of a motivational assistant</a:t>
            </a:r>
          </a:p>
        </p:txBody>
      </p:sp>
    </p:spTree>
    <p:extLst>
      <p:ext uri="{BB962C8B-B14F-4D97-AF65-F5344CB8AC3E}">
        <p14:creationId xmlns:p14="http://schemas.microsoft.com/office/powerpoint/2010/main" val="1614359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4B42ED72-B4BE-6AC8-344D-19DB9E26F9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BD869-DA4C-A8D3-BEB0-0B2BD68AB0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Contribution</a:t>
            </a:r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B20936FB-33D5-760F-F163-933DED7D7A94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1393579"/>
            <a:ext cx="9711267" cy="4154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Modular semantic framework for a generalized motivational assistant in OWL and UML that can be applied in any </a:t>
            </a:r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behavior change and self improvement context</a:t>
            </a:r>
            <a:endParaRPr kumimoji="0" lang="en-US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Catalog of 65 mechanics sourced from existing material categorized in 10 groups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sz="2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Mechanics ranked through a user survey linking player types, Big Five personality traits, and motivational traits to mechanic preferences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kumimoji="0" lang="en-US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To be validated in two applications: </a:t>
            </a:r>
            <a:r>
              <a:rPr kumimoji="0" lang="en-US" altLang="en-US" sz="24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MejoraLaMemoria</a:t>
            </a:r>
            <a:r>
              <a:rPr kumimoji="0" lang="en-US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kumimoji="0" lang="en-US" altLang="en-US" sz="24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FrailStop</a:t>
            </a:r>
            <a:endParaRPr kumimoji="0" lang="en-US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56899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1002</Words>
  <Application>Microsoft Macintosh PowerPoint</Application>
  <PresentationFormat>Widescreen</PresentationFormat>
  <Paragraphs>150</Paragraphs>
  <Slides>22</Slides>
  <Notes>7</Notes>
  <HiddenSlides>7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Aptos</vt:lpstr>
      <vt:lpstr>Aptos Display</vt:lpstr>
      <vt:lpstr>Arial</vt:lpstr>
      <vt:lpstr>Office Theme</vt:lpstr>
      <vt:lpstr>Motiva Ontology: A domain model for motivational assistants in Personal Development Applications</vt:lpstr>
      <vt:lpstr>Introduction</vt:lpstr>
      <vt:lpstr>Motivational Assistant Concept</vt:lpstr>
      <vt:lpstr>Context and Scope</vt:lpstr>
      <vt:lpstr>High Level System Architecture</vt:lpstr>
      <vt:lpstr>Problem Statement</vt:lpstr>
      <vt:lpstr>High Level Modular Ontology</vt:lpstr>
      <vt:lpstr>Motivation and Research Gap</vt:lpstr>
      <vt:lpstr>Contribution</vt:lpstr>
      <vt:lpstr>Current Situation and Motivation</vt:lpstr>
      <vt:lpstr>High Level Motivational Assistant Flow</vt:lpstr>
      <vt:lpstr>Ontology Overview</vt:lpstr>
      <vt:lpstr>UserModel</vt:lpstr>
      <vt:lpstr>UserTraits and Mapping</vt:lpstr>
      <vt:lpstr>MotivationalMechanics (Catalog)</vt:lpstr>
      <vt:lpstr>Plan and Tasks</vt:lpstr>
      <vt:lpstr>EventRegistration</vt:lpstr>
      <vt:lpstr>KeySituations</vt:lpstr>
      <vt:lpstr>Metrics</vt:lpstr>
      <vt:lpstr>AssistantActions</vt:lpstr>
      <vt:lpstr>Relationships</vt:lpstr>
      <vt:lpstr>Decision and Monitoring Pipeline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MAXIMILIAN MENSCHEL</dc:creator>
  <cp:lastModifiedBy>MAXIMILIAN MENSCHEL</cp:lastModifiedBy>
  <cp:revision>3</cp:revision>
  <dcterms:created xsi:type="dcterms:W3CDTF">2025-10-14T17:56:25Z</dcterms:created>
  <dcterms:modified xsi:type="dcterms:W3CDTF">2025-11-24T10:01:56Z</dcterms:modified>
</cp:coreProperties>
</file>